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6" r:id="rId1"/>
  </p:sldMasterIdLst>
  <p:notesMasterIdLst>
    <p:notesMasterId r:id="rId2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81CAC-1DE0-4900-9AA4-A019350D23B4}" type="datetimeFigureOut">
              <a:rPr lang="en-US" smtClean="0"/>
              <a:t>13/06/2020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19083-FC25-4706-AFEC-C9685BEB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6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F3167B8-DFEF-46E6-ABC1-E9EDC96E3385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47755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44D-8148-46F7-91CB-A3319CE8F15B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/>
            </a:lvl1pPr>
          </a:lstStyle>
          <a:p>
            <a:r>
              <a:rPr lang="en-IN" dirty="0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52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A3A8-3D75-4557-93A0-34512CFBCEF4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241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F1D8-7345-4FDB-9B03-91FEA37EA0B1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/>
            </a:lvl1pPr>
          </a:lstStyle>
          <a:p>
            <a:r>
              <a:rPr lang="en-IN" dirty="0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04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FC3FDD-A694-4B69-9F96-6ED8E2D42F56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7272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7C57-4B91-4592-9713-63332C228844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03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0D5E-1F61-4154-84DC-46E0F8E559A2}" type="datetime1">
              <a:rPr lang="en-IN" smtClean="0"/>
              <a:t>13-06-2020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40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418F-8827-48E4-8C08-AEA50A18029D}" type="datetime1">
              <a:rPr lang="en-IN" smtClean="0"/>
              <a:t>13-06-2020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/>
            </a:lvl1pPr>
          </a:lstStyle>
          <a:p>
            <a:r>
              <a:rPr lang="en-IN" dirty="0"/>
              <a:t>CA Varsha Lund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07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27DB-7EB0-42B4-90C1-C44AE03C6268}" type="datetime1">
              <a:rPr lang="en-IN" smtClean="0"/>
              <a:t>13-06-2020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/>
            </a:lvl1pPr>
          </a:lstStyle>
          <a:p>
            <a:r>
              <a:rPr lang="en-IN" dirty="0"/>
              <a:t>CA Varsha Lund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78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7DBCCB-08AB-4BF1-98BA-D737858BA07C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551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C013F-312A-4F4D-A07F-D381E4086E59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213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AB2D327-EF0B-439E-94EB-17A90A5838AA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004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033" y="1169938"/>
            <a:ext cx="8361229" cy="2098226"/>
          </a:xfrm>
        </p:spPr>
        <p:txBody>
          <a:bodyPr/>
          <a:lstStyle/>
          <a:p>
            <a:r>
              <a:rPr lang="en-IN" sz="6500" dirty="0"/>
              <a:t>Basic concepts of direct taxation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4522" y="3387433"/>
            <a:ext cx="6138082" cy="1086237"/>
          </a:xfrm>
        </p:spPr>
        <p:txBody>
          <a:bodyPr>
            <a:normAutofit/>
          </a:bodyPr>
          <a:lstStyle/>
          <a:p>
            <a:r>
              <a:rPr lang="en-IN" dirty="0"/>
              <a:t>				CA VARSHA LUND</a:t>
            </a:r>
          </a:p>
          <a:p>
            <a:pPr algn="r"/>
            <a:r>
              <a:rPr lang="en-IN" dirty="0"/>
              <a:t>                               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469" y="3268164"/>
            <a:ext cx="3846356" cy="208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75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is a taxable entity and includes an Indian company, a foreign company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Reliance Industries Ltd., Smiley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Pvt.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Ltd.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86" y="3884054"/>
            <a:ext cx="2438400" cy="24384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60076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firm is a taxable entity distinct from its partners and also includes a Limited Liability Partnership of two or more persons carrying on business or profession.</a:t>
            </a:r>
          </a:p>
          <a:p>
            <a:pPr algn="just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M/s. Friend and Enemy – two Chartered Accountants in partnership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193" y="3915176"/>
            <a:ext cx="4574013" cy="282691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5085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PERSONS (AOP)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Association of Persons (AOP) means an association in which two or more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 in for a common purpose or a common action for earning income.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AOP can have any “person”  i.e. an individual, a firm, a HUF , a company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member.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AOP includes Trust, Club, cooperative society, joint venture etc.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TATA Memorial Trust, Sunil Cricket Club</a:t>
            </a:r>
          </a:p>
          <a:p>
            <a:pPr marL="0" indent="0" algn="just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68342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OF INDIVIDUALS(BOI)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Body of Individuals (BOI) means a team of individuals carrying on some activity with the object of earning income.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persons (AOP)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consist of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non-individuals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of Individuals (BOI)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 only of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human beings and cannot have any other person (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Firm, HUF) as a member.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73528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Authority means a Municipality , a district board, a port commissioner or any other authority legally entitled to control or manage a municipal or a local fund.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Mumbai Municipal Corporation, Pune Cantonment Board, Marathwada Gram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Panchayat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3500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JURIDICAL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entity having a separate legal existence, not covered under any of the above categories, falls under this category.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Juridical Person includes a deity, an idol, a University, a Bar Council, a corporation established under a Special Act (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Life Insurance Corporation)</a:t>
            </a:r>
          </a:p>
          <a:p>
            <a:pPr algn="just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Mumbai University,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Tirupati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Devsthanam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13918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795" y="2257023"/>
            <a:ext cx="10573554" cy="2005884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4652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2" y="2171700"/>
            <a:ext cx="10496282" cy="4456089"/>
          </a:xfrm>
        </p:spPr>
        <p:txBody>
          <a:bodyPr>
            <a:normAutofit/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Assessee means a person by whom an tax or any sum of money is payable under the Income Tax Act ,1961.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4909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597" y="197476"/>
            <a:ext cx="9601200" cy="1485900"/>
          </a:xfrm>
        </p:spPr>
        <p:txBody>
          <a:bodyPr/>
          <a:lstStyle/>
          <a:p>
            <a:pPr algn="ctr"/>
            <a:r>
              <a:rPr lang="en-IN" dirty="0"/>
              <a:t>What do we do in the assessment year?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33918" y="1660570"/>
            <a:ext cx="7276563" cy="1275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residential status of a person for the previous year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7127" y="1759576"/>
            <a:ext cx="1506828" cy="8242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Step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7127" y="3314565"/>
            <a:ext cx="1506828" cy="8242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Step 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33916" y="3146470"/>
            <a:ext cx="7276563" cy="12758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of total income for the previous year.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7127" y="4869554"/>
            <a:ext cx="1506828" cy="8242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Step 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33916" y="4643772"/>
            <a:ext cx="7276563" cy="12758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of tax for the previous year.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24430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2" y="2171700"/>
            <a:ext cx="10496282" cy="4456089"/>
          </a:xfrm>
        </p:spPr>
        <p:txBody>
          <a:bodyPr>
            <a:normAutofit/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Year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Year in which income is earned</a:t>
            </a:r>
          </a:p>
          <a:p>
            <a:pPr algn="just"/>
            <a:r>
              <a:rPr lang="en-I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Year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Year in which income is computed and taxed</a:t>
            </a:r>
          </a:p>
          <a:p>
            <a:pPr algn="just"/>
            <a:r>
              <a:rPr lang="en-I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Individual, HUF, Firm, Company, AOP, BOI etc.</a:t>
            </a:r>
          </a:p>
          <a:p>
            <a:pPr algn="just"/>
            <a:r>
              <a:rPr lang="en-I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Person from whom tax or any other amount is recoverable under the Income Tax Act, 1961.</a:t>
            </a:r>
          </a:p>
          <a:p>
            <a:pPr marL="0" indent="0" algn="just">
              <a:buNone/>
            </a:pP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5296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795" y="2257023"/>
            <a:ext cx="10573554" cy="2005884"/>
          </a:xfrm>
        </p:spPr>
        <p:txBody>
          <a:bodyPr>
            <a:normAutofit/>
          </a:bodyPr>
          <a:lstStyle/>
          <a:p>
            <a:pPr algn="ctr"/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PREVIOUS YEAR 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90134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4970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YEAR AND ASSESSMENT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financial year in which the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is earned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the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year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year in which the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liability is computed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the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year.</a:t>
            </a:r>
          </a:p>
          <a:p>
            <a:pPr marL="0" indent="0" algn="just">
              <a:buNone/>
            </a:pPr>
            <a:endParaRPr lang="en-IN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tax on income earned in the financial year 2019 – 2020 will be computed in the financial year 2020 – 2021. Here , the period in which the income is earned i.e. 2019-2020 is called the Previous Year (PY) and the year in which the tax will be computed i.e. 2020 – 2021 will be called the assessment year.</a:t>
            </a:r>
          </a:p>
          <a:p>
            <a:endParaRPr lang="en-IN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20437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41" y="1074178"/>
            <a:ext cx="6875473" cy="421904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49158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685800"/>
            <a:ext cx="10766737" cy="1485900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YEAR AND ASSESSMENT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year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defined as 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the period of twelve months commencing on the first day of April every year ”.</a:t>
            </a:r>
          </a:p>
          <a:p>
            <a:pPr marL="0" indent="0">
              <a:buNone/>
            </a:pPr>
            <a:endParaRPr lang="en-I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year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defined as 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the financial year immediately preceding the assessment year”.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3650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795" y="2257023"/>
            <a:ext cx="10573554" cy="2005884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24636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2" y="2171700"/>
            <a:ext cx="10496282" cy="4456089"/>
          </a:xfrm>
        </p:spPr>
        <p:txBody>
          <a:bodyPr>
            <a:normAutofit fontScale="92500" lnSpcReduction="10000"/>
          </a:bodyPr>
          <a:lstStyle/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includes the following: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- Individual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-Hindu Undivided Family (HUF)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Company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Firm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Association of persons (AOP)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Body of Individuals (BOI)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Local Authority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Artificial Juridical Person</a:t>
            </a:r>
          </a:p>
          <a:p>
            <a:pPr marL="0" indent="0" algn="just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endParaRPr lang="en-IN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02822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means a natural person i.e. a human being . It includes a male, female , even a minor or a lunatic.</a:t>
            </a:r>
          </a:p>
          <a:p>
            <a:pPr algn="just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Mr.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Mrs.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507" y="3348640"/>
            <a:ext cx="2867829" cy="27622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12753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HINDU UNDIVIDED FAMILY (HUF)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Hindu Undivided Family (HUF) consists of all persons lineally descended from a Hindu ancestor (children and grand children) , and their wives and unmarried daughters.</a:t>
            </a:r>
          </a:p>
          <a:p>
            <a:pPr algn="just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Ram , his wife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two sons Luv and Kush together will be called as Ram HUF.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12" y="3902299"/>
            <a:ext cx="3375123" cy="274800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8382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165</TotalTime>
  <Words>809</Words>
  <Application>Microsoft Office PowerPoint</Application>
  <PresentationFormat>Widescreen</PresentationFormat>
  <Paragraphs>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Franklin Gothic Book</vt:lpstr>
      <vt:lpstr>Times New Roman</vt:lpstr>
      <vt:lpstr>Crop</vt:lpstr>
      <vt:lpstr>Basic concepts of direct taxation</vt:lpstr>
      <vt:lpstr>PREVIOUS YEAR  AND  ASSESSMENT YEAR</vt:lpstr>
      <vt:lpstr>PREVIOUS YEAR AND ASSESSMENT YEAR</vt:lpstr>
      <vt:lpstr>PowerPoint Presentation</vt:lpstr>
      <vt:lpstr>PREVIOUS YEAR AND ASSESSMENT YEAR</vt:lpstr>
      <vt:lpstr>PERSON</vt:lpstr>
      <vt:lpstr>PERSON</vt:lpstr>
      <vt:lpstr>INDIVIDUAL</vt:lpstr>
      <vt:lpstr>HINDU UNDIVIDED FAMILY (HUF)</vt:lpstr>
      <vt:lpstr>COMPANY</vt:lpstr>
      <vt:lpstr>FIRM</vt:lpstr>
      <vt:lpstr>ASSOCIATION OF PERSONS (AOP)</vt:lpstr>
      <vt:lpstr>BODY OF INDIVIDUALS(BOI)</vt:lpstr>
      <vt:lpstr>LOCAL AUTHORITY</vt:lpstr>
      <vt:lpstr>ARTIFICIAL JURIDICAL PERSON</vt:lpstr>
      <vt:lpstr>ASSESSEE</vt:lpstr>
      <vt:lpstr>ASSESSEE</vt:lpstr>
      <vt:lpstr>What do we do in the assessment year?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direct taxation</dc:title>
  <dc:creator>Varsha</dc:creator>
  <cp:lastModifiedBy>Varsha</cp:lastModifiedBy>
  <cp:revision>20</cp:revision>
  <dcterms:created xsi:type="dcterms:W3CDTF">2020-05-30T02:56:47Z</dcterms:created>
  <dcterms:modified xsi:type="dcterms:W3CDTF">2020-06-13T15:35:57Z</dcterms:modified>
</cp:coreProperties>
</file>